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3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824"/>
  </p:normalViewPr>
  <p:slideViewPr>
    <p:cSldViewPr snapToGrid="0" snapToObjects="1">
      <p:cViewPr varScale="1">
        <p:scale>
          <a:sx n="138" d="100"/>
          <a:sy n="138" d="100"/>
        </p:scale>
        <p:origin x="17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E895D-AD89-7149-9D0C-15F0774B7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54BD4E-44C6-2D45-83B5-A82C92A8D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92CA4-56C7-5648-9540-AF2D4508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9BFA-2048-7042-BC2A-05991BA032AF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28696-1E1F-E340-A267-2C95D6B32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FB575-077E-5841-9FBC-A1369C59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223CE-9C63-624A-B6F4-C27084727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57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E335F-D3D1-4D4B-B407-AD2393A91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CB5026-35BB-FC48-93AA-36BADC8A0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6C832-DE79-B342-8E54-EC10D9EF5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9BFA-2048-7042-BC2A-05991BA032AF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E33D2-6379-B44D-9060-770FA1F85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71456-54B1-074A-AFEC-53F693326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223CE-9C63-624A-B6F4-C27084727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23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B45536-7FC3-9148-A22D-BCC06FEC5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7A4CDA-611D-1643-98D3-2EEEF3284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49D6C-541F-DC44-9448-1D6A9040B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9BFA-2048-7042-BC2A-05991BA032AF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DD565-6B19-5644-B0F0-B97ABC73C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12AE7-E5B5-D24B-A041-C846D0FCF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223CE-9C63-624A-B6F4-C27084727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20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683E-226B-3842-9B37-BBA2BF875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51985-4003-7045-9687-26DA99D65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797C6-4346-5242-8630-E1DD8CF81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9BFA-2048-7042-BC2A-05991BA032AF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D76AF-A054-A348-A18B-9CEFE056D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E31AF-A491-A64C-93B8-420240DEA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223CE-9C63-624A-B6F4-C27084727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0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B8060-32BA-304E-BB1B-2DE88240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A66EB-CE0E-AF43-B9CE-71017BF5D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B1754-E5EF-DD49-A276-E3E93699F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9BFA-2048-7042-BC2A-05991BA032AF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5A49-00A4-754E-A623-3744E1565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FBAF5-6CB1-5144-B69D-5E52EEB5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223CE-9C63-624A-B6F4-C27084727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43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62084-6673-C94C-9436-3FB8A2CE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748CB-46EB-6D4C-9D75-2A24D81E7C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E3A9F-9389-5446-832A-BAA04B12C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F3CFE-38DF-7241-89B7-2D25FFC57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9BFA-2048-7042-BC2A-05991BA032AF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6E4DCC-D79C-5043-A9E2-4A1AFD022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9E621-2240-5A40-AAE4-38252616E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223CE-9C63-624A-B6F4-C27084727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DA906-D565-3443-BEC5-F41E151B2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886D3-DE9B-AA4C-9650-CC94A76AE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5985C-EC09-EC40-BE30-E09A84412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7693A9-3593-8F4C-A4BA-2039D44C0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333177-EE26-F747-9388-4CAE597F6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B09D36-3A77-3C4D-926E-49B29225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9BFA-2048-7042-BC2A-05991BA032AF}" type="datetimeFigureOut">
              <a:rPr lang="en-US" smtClean="0"/>
              <a:t>11/9/20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C1F07-284A-6348-9614-C76894669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B5A3ED-BB1A-CE44-B785-B1A80250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223CE-9C63-624A-B6F4-C27084727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5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D5ED-7F6F-F64E-B3BA-8E62B4D4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28ED56-CFF6-8142-AF2F-015F4A62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9BFA-2048-7042-BC2A-05991BA032AF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88698-3311-934F-A295-3D3D6CF7F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A40661-D968-AA44-A7DD-18F3D9C6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223CE-9C63-624A-B6F4-C27084727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03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D429D3-DAE3-DF41-8B2C-7244DB519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9BFA-2048-7042-BC2A-05991BA032AF}" type="datetimeFigureOut">
              <a:rPr lang="en-US" smtClean="0"/>
              <a:t>11/9/20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3CFB3B-1A65-0642-9686-CC8323D9E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20FF5-B95D-804E-B16A-A92D99A0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223CE-9C63-624A-B6F4-C27084727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0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95B66-4235-B24F-9ED0-868848315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793FC-B053-C34A-A28D-C0E9CEABD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EA526-8ABF-8F4C-A5A0-A07FC265E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91622-0C28-A04D-B3CA-690840383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9BFA-2048-7042-BC2A-05991BA032AF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6C271-46F2-6A46-B1B1-89C4CDA42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C8D98-8898-6A48-A586-E3B37174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223CE-9C63-624A-B6F4-C27084727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38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D8E3-79D8-9D49-81DA-799835D3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351497-E9F7-984E-90D9-4A816D0F3A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57264-F5E7-FE4A-B05F-18C674124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E1EDF-544B-7C42-9C1A-2F3EC9B89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9BFA-2048-7042-BC2A-05991BA032AF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206B7-F662-D940-AEF4-0E3328AB4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3BB59-58BD-6B42-8926-EACAE16D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223CE-9C63-624A-B6F4-C27084727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50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A001CC-4E10-FA48-B971-FD418FEA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26874-862F-EA41-8866-516FC4B1A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8236E-C599-914A-9033-F8B4E72B76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29BFA-2048-7042-BC2A-05991BA032AF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4C262-EE85-BB4A-B2B1-741FCE972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9BF9D-7CF8-244E-B28E-046C06664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223CE-9C63-624A-B6F4-C27084727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1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65907-8D0E-8D43-AF62-BE44AF6A4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Tracking</a:t>
            </a:r>
            <a:r>
              <a:rPr lang="zh-CN" altLang="en-US" dirty="0"/>
              <a:t> </a:t>
            </a:r>
            <a:r>
              <a:rPr lang="en-US" dirty="0"/>
              <a:t>Progres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CCA66-91A3-B743-83EF-20994268AD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54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9A4CE-0DDD-8F42-A0A8-2D5B03F1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>
                <a:highlight>
                  <a:srgbClr val="00FFFF"/>
                </a:highlight>
              </a:rPr>
              <a:t>three</a:t>
            </a:r>
            <a:r>
              <a:rPr lang="zh-CN" altLang="en-US" dirty="0"/>
              <a:t> </a:t>
            </a:r>
            <a:r>
              <a:rPr lang="en-US" altLang="zh-CN" dirty="0"/>
              <a:t>operational</a:t>
            </a:r>
            <a:r>
              <a:rPr lang="zh-CN" altLang="en-US" dirty="0"/>
              <a:t> </a:t>
            </a:r>
            <a:r>
              <a:rPr lang="en-US" altLang="zh-CN" dirty="0"/>
              <a:t>roles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industry</a:t>
            </a:r>
            <a:r>
              <a:rPr lang="zh-CN" altLang="en-US" dirty="0"/>
              <a:t> </a:t>
            </a:r>
            <a:r>
              <a:rPr lang="en-US" altLang="zh-CN" dirty="0"/>
              <a:t>characteristics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81E1F-6E2B-5D46-AFB7-EBCACAE84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3"/>
          <a:stretch/>
        </p:blipFill>
        <p:spPr>
          <a:xfrm>
            <a:off x="-138545" y="1271338"/>
            <a:ext cx="12192000" cy="4315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0EFEE8-E6E8-5B43-867A-6D9A727C0441}"/>
              </a:ext>
            </a:extLst>
          </p:cNvPr>
          <p:cNvSpPr txBox="1"/>
          <p:nvPr/>
        </p:nvSpPr>
        <p:spPr>
          <a:xfrm>
            <a:off x="1542473" y="5735781"/>
            <a:ext cx="8700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Demand</a:t>
            </a:r>
            <a:r>
              <a:rPr lang="zh-CN" altLang="en-US" dirty="0"/>
              <a:t> </a:t>
            </a:r>
            <a:r>
              <a:rPr lang="en-US" altLang="zh-CN" dirty="0"/>
              <a:t>boost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smooth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successful,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variance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indeed</a:t>
            </a:r>
            <a:r>
              <a:rPr lang="zh-CN" altLang="en-US" dirty="0"/>
              <a:t> </a:t>
            </a:r>
            <a:r>
              <a:rPr lang="en-US" altLang="zh-CN" dirty="0"/>
              <a:t>decrease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increase</a:t>
            </a:r>
            <a:r>
              <a:rPr lang="zh-CN" altLang="en-US" dirty="0"/>
              <a:t> </a:t>
            </a:r>
            <a:r>
              <a:rPr lang="en-US" altLang="zh-CN" dirty="0"/>
              <a:t>T.</a:t>
            </a:r>
            <a:r>
              <a:rPr lang="zh-CN" altLang="en-US" dirty="0"/>
              <a:t> 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effects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profit</a:t>
            </a:r>
            <a:r>
              <a:rPr lang="zh-CN" altLang="en-US" dirty="0"/>
              <a:t> </a:t>
            </a:r>
            <a:r>
              <a:rPr lang="en-US" altLang="zh-CN" dirty="0"/>
              <a:t>increase.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industry</a:t>
            </a:r>
            <a:r>
              <a:rPr lang="zh-CN" altLang="en-US" dirty="0"/>
              <a:t> </a:t>
            </a:r>
            <a:r>
              <a:rPr lang="en-US" altLang="zh-CN" dirty="0"/>
              <a:t>characteristics?</a:t>
            </a:r>
          </a:p>
        </p:txBody>
      </p:sp>
    </p:spTree>
    <p:extLst>
      <p:ext uri="{BB962C8B-B14F-4D97-AF65-F5344CB8AC3E}">
        <p14:creationId xmlns:p14="http://schemas.microsoft.com/office/powerpoint/2010/main" val="3999754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00080CB-6884-3147-AAEB-AE872AB145DC}"/>
              </a:ext>
            </a:extLst>
          </p:cNvPr>
          <p:cNvGrpSpPr/>
          <p:nvPr/>
        </p:nvGrpSpPr>
        <p:grpSpPr>
          <a:xfrm>
            <a:off x="644547" y="3249333"/>
            <a:ext cx="6124562" cy="2434342"/>
            <a:chOff x="1325366" y="1073648"/>
            <a:chExt cx="6124562" cy="24343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627A7A4-2AD6-414E-B4B8-4D653D693A5E}"/>
                    </a:ext>
                  </a:extLst>
                </p:cNvPr>
                <p:cNvSpPr txBox="1"/>
                <p:nvPr/>
              </p:nvSpPr>
              <p:spPr>
                <a:xfrm>
                  <a:off x="1325366" y="1073648"/>
                  <a:ext cx="6124562" cy="309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func>
                          <m:funcPr>
                            <m:ctrlP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fun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𝑙𝑜𝑔𝑑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2(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627A7A4-2AD6-414E-B4B8-4D653D693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5366" y="1073648"/>
                  <a:ext cx="6124562" cy="309444"/>
                </a:xfrm>
                <a:prstGeom prst="rect">
                  <a:avLst/>
                </a:prstGeom>
                <a:blipFill>
                  <a:blip r:embed="rId2"/>
                  <a:stretch>
                    <a:fillRect t="-7692" b="-2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C6AD749-52A4-9544-A9AC-2DA223761C4F}"/>
                    </a:ext>
                  </a:extLst>
                </p:cNvPr>
                <p:cNvSpPr txBox="1"/>
                <p:nvPr/>
              </p:nvSpPr>
              <p:spPr>
                <a:xfrm>
                  <a:off x="1376736" y="1503451"/>
                  <a:ext cx="3242619" cy="309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𝑙𝑜𝑔𝑑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e>
                            </m:acc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C6AD749-52A4-9544-A9AC-2DA223761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736" y="1503451"/>
                  <a:ext cx="3242619" cy="309444"/>
                </a:xfrm>
                <a:prstGeom prst="rect">
                  <a:avLst/>
                </a:prstGeom>
                <a:blipFill>
                  <a:blip r:embed="rId3"/>
                  <a:stretch>
                    <a:fillRect t="-8000" b="-3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7E49C0A-937C-3D40-9034-0927DD08AC6C}"/>
                    </a:ext>
                  </a:extLst>
                </p:cNvPr>
                <p:cNvSpPr txBox="1"/>
                <p:nvPr/>
              </p:nvSpPr>
              <p:spPr>
                <a:xfrm>
                  <a:off x="1325366" y="3209575"/>
                  <a:ext cx="4086182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7E49C0A-937C-3D40-9034-0927DD08AC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5366" y="3209575"/>
                  <a:ext cx="4086182" cy="298415"/>
                </a:xfrm>
                <a:prstGeom prst="rect">
                  <a:avLst/>
                </a:prstGeom>
                <a:blipFill>
                  <a:blip r:embed="rId4"/>
                  <a:stretch>
                    <a:fillRect l="-310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74570A0-2A65-714C-A3CA-4A7EB1A13A9F}"/>
                    </a:ext>
                  </a:extLst>
                </p:cNvPr>
                <p:cNvSpPr txBox="1"/>
                <p:nvPr/>
              </p:nvSpPr>
              <p:spPr>
                <a:xfrm>
                  <a:off x="1376735" y="2009699"/>
                  <a:ext cx="1650388" cy="2942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𝑛h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74570A0-2A65-714C-A3CA-4A7EB1A13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735" y="2009699"/>
                  <a:ext cx="1650388" cy="294248"/>
                </a:xfrm>
                <a:prstGeom prst="rect">
                  <a:avLst/>
                </a:prstGeom>
                <a:blipFill>
                  <a:blip r:embed="rId5"/>
                  <a:stretch>
                    <a:fillRect l="-2290" r="-763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D01C397-D57A-4C4E-A6F2-A246D1AD778C}"/>
                    </a:ext>
                  </a:extLst>
                </p:cNvPr>
                <p:cNvSpPr txBox="1"/>
                <p:nvPr/>
              </p:nvSpPr>
              <p:spPr>
                <a:xfrm>
                  <a:off x="1376735" y="2500751"/>
                  <a:ext cx="2710357" cy="3193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𝑛h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𝑝h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𝑛h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𝑝h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D01C397-D57A-4C4E-A6F2-A246D1AD7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735" y="2500751"/>
                  <a:ext cx="2710357" cy="319383"/>
                </a:xfrm>
                <a:prstGeom prst="rect">
                  <a:avLst/>
                </a:prstGeom>
                <a:blipFill>
                  <a:blip r:embed="rId6"/>
                  <a:stretch>
                    <a:fillRect l="-1395" t="-19231" r="-465" b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91799C-0F14-B544-9CDF-6932E68AE473}"/>
              </a:ext>
            </a:extLst>
          </p:cNvPr>
          <p:cNvGrpSpPr/>
          <p:nvPr/>
        </p:nvGrpSpPr>
        <p:grpSpPr>
          <a:xfrm>
            <a:off x="644547" y="580840"/>
            <a:ext cx="11099962" cy="1954844"/>
            <a:chOff x="1128479" y="4210605"/>
            <a:chExt cx="11099962" cy="1954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AB73A4D-F6E3-4347-81FA-EDFB046B0E6F}"/>
                    </a:ext>
                  </a:extLst>
                </p:cNvPr>
                <p:cNvSpPr txBox="1"/>
                <p:nvPr/>
              </p:nvSpPr>
              <p:spPr>
                <a:xfrm>
                  <a:off x="1287012" y="4210605"/>
                  <a:ext cx="978921" cy="3034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𝑝h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AB73A4D-F6E3-4347-81FA-EDFB046B0E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7012" y="4210605"/>
                  <a:ext cx="978921" cy="303481"/>
                </a:xfrm>
                <a:prstGeom prst="rect">
                  <a:avLst/>
                </a:prstGeom>
                <a:blipFill>
                  <a:blip r:embed="rId7"/>
                  <a:stretch>
                    <a:fillRect l="-5128" r="-3846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1B872B8-64EE-E741-9E77-5457370DFC31}"/>
                    </a:ext>
                  </a:extLst>
                </p:cNvPr>
                <p:cNvSpPr/>
                <p:nvPr/>
              </p:nvSpPr>
              <p:spPr>
                <a:xfrm>
                  <a:off x="1128479" y="4649335"/>
                  <a:ext cx="11099962" cy="4173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𝑝h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</m:fun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𝑐𝑜𝑚𝑝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𝑐𝑜𝑚𝑝𝑒𝑡𝑖𝑡𝑜𝑟𝑠</m:t>
                                </m:r>
                              </m:e>
                            </m:d>
                          </m:e>
                        </m:fun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𝑤𝑘𝑠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𝑤𝑒𝑒𝑘𝑒𝑛𝑑𝑠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𝒄𝒊𝒕𝒚</m:t>
                                </m:r>
                              </m:sub>
                            </m:sSub>
                          </m:e>
                        </m:acc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𝑐𝑖𝑡𝑦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𝑝h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1B872B8-64EE-E741-9E77-5457370DFC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479" y="4649335"/>
                  <a:ext cx="11099962" cy="417358"/>
                </a:xfrm>
                <a:prstGeom prst="rect">
                  <a:avLst/>
                </a:prstGeom>
                <a:blipFill>
                  <a:blip r:embed="rId8"/>
                  <a:stretch>
                    <a:fillRect t="-294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7205435-D4B9-484B-8B01-C5081A32829D}"/>
                    </a:ext>
                  </a:extLst>
                </p:cNvPr>
                <p:cNvSpPr txBox="1"/>
                <p:nvPr/>
              </p:nvSpPr>
              <p:spPr>
                <a:xfrm>
                  <a:off x="1265917" y="5867034"/>
                  <a:ext cx="3629519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𝑝h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𝑝h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𝑐𝑜𝑚𝑝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𝑤𝑘𝑠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7205435-D4B9-484B-8B01-C5081A328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917" y="5867034"/>
                  <a:ext cx="3629519" cy="298415"/>
                </a:xfrm>
                <a:prstGeom prst="rect">
                  <a:avLst/>
                </a:prstGeom>
                <a:blipFill>
                  <a:blip r:embed="rId9"/>
                  <a:stretch>
                    <a:fillRect l="-1045" t="-4167" r="-1742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2AEFEDB-28B1-6245-A44D-11791E085028}"/>
                    </a:ext>
                  </a:extLst>
                </p:cNvPr>
                <p:cNvSpPr txBox="1"/>
                <p:nvPr/>
              </p:nvSpPr>
              <p:spPr>
                <a:xfrm>
                  <a:off x="1265917" y="5309320"/>
                  <a:ext cx="3277372" cy="3201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𝑐𝑖𝑡𝑦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𝑓𝑟𝑜𝑚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𝑐𝑜𝑒𝑓𝑓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~(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𝑐𝑖𝑡𝑦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2AEFEDB-28B1-6245-A44D-11791E0850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917" y="5309320"/>
                  <a:ext cx="3277372" cy="320152"/>
                </a:xfrm>
                <a:prstGeom prst="rect">
                  <a:avLst/>
                </a:prstGeom>
                <a:blipFill>
                  <a:blip r:embed="rId10"/>
                  <a:stretch>
                    <a:fillRect l="-1931" t="-15385" r="-1931" b="-2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71A9A2-0919-5148-843A-6AF1078F8D92}"/>
                  </a:ext>
                </a:extLst>
              </p:cNvPr>
              <p:cNvSpPr txBox="1"/>
              <p:nvPr/>
            </p:nvSpPr>
            <p:spPr>
              <a:xfrm>
                <a:off x="7683037" y="3278504"/>
                <a:ext cx="1033424" cy="294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71A9A2-0919-5148-843A-6AF1078F8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37" y="3278504"/>
                <a:ext cx="1033424" cy="294248"/>
              </a:xfrm>
              <a:prstGeom prst="rect">
                <a:avLst/>
              </a:prstGeom>
              <a:blipFill>
                <a:blip r:embed="rId11"/>
                <a:stretch>
                  <a:fillRect l="-4819" t="-4167" r="-361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906802-CA62-D345-AF74-CCEEE322B529}"/>
                  </a:ext>
                </a:extLst>
              </p:cNvPr>
              <p:cNvSpPr txBox="1"/>
              <p:nvPr/>
            </p:nvSpPr>
            <p:spPr>
              <a:xfrm>
                <a:off x="7632237" y="3828244"/>
                <a:ext cx="3578672" cy="591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fun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𝑙𝑜𝑔𝑑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fun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𝑙𝑜𝑔𝑑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906802-CA62-D345-AF74-CCEEE322B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237" y="3828244"/>
                <a:ext cx="3578672" cy="591637"/>
              </a:xfrm>
              <a:prstGeom prst="rect">
                <a:avLst/>
              </a:prstGeom>
              <a:blipFill>
                <a:blip r:embed="rId12"/>
                <a:stretch>
                  <a:fillRect l="-353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26A49FC-C09B-CF48-A879-81B462742CFD}"/>
                  </a:ext>
                </a:extLst>
              </p:cNvPr>
              <p:cNvSpPr txBox="1"/>
              <p:nvPr/>
            </p:nvSpPr>
            <p:spPr>
              <a:xfrm>
                <a:off x="9055447" y="3264529"/>
                <a:ext cx="1743811" cy="294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𝑛h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26A49FC-C09B-CF48-A879-81B462742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447" y="3264529"/>
                <a:ext cx="1743811" cy="294248"/>
              </a:xfrm>
              <a:prstGeom prst="rect">
                <a:avLst/>
              </a:prstGeom>
              <a:blipFill>
                <a:blip r:embed="rId13"/>
                <a:stretch>
                  <a:fillRect l="-2158" t="-4167" r="-215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8BA988-B86C-E64D-88B0-5F1C65907061}"/>
                  </a:ext>
                </a:extLst>
              </p:cNvPr>
              <p:cNvSpPr txBox="1"/>
              <p:nvPr/>
            </p:nvSpPr>
            <p:spPr>
              <a:xfrm>
                <a:off x="7617709" y="4751942"/>
                <a:ext cx="2949269" cy="309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𝑙𝑜𝑔𝑑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acc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8BA988-B86C-E64D-88B0-5F1C65907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709" y="4751942"/>
                <a:ext cx="2949269" cy="309444"/>
              </a:xfrm>
              <a:prstGeom prst="rect">
                <a:avLst/>
              </a:prstGeom>
              <a:blipFill>
                <a:blip r:embed="rId14"/>
                <a:stretch>
                  <a:fillRect t="-800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C71FAB-BB13-5941-9956-24A4A261853E}"/>
                  </a:ext>
                </a:extLst>
              </p:cNvPr>
              <p:cNvSpPr txBox="1"/>
              <p:nvPr/>
            </p:nvSpPr>
            <p:spPr>
              <a:xfrm>
                <a:off x="6671036" y="5229662"/>
                <a:ext cx="56557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per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industry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(free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now),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C71FAB-BB13-5941-9956-24A4A2618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036" y="5229662"/>
                <a:ext cx="5655734" cy="369332"/>
              </a:xfrm>
              <a:prstGeom prst="rect">
                <a:avLst/>
              </a:prstGeom>
              <a:blipFill>
                <a:blip r:embed="rId1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D54D10-2673-0A4F-A036-EBC6B180B011}"/>
                  </a:ext>
                </a:extLst>
              </p:cNvPr>
              <p:cNvSpPr txBox="1"/>
              <p:nvPr/>
            </p:nvSpPr>
            <p:spPr>
              <a:xfrm>
                <a:off x="6194528" y="1779989"/>
                <a:ext cx="2013557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D54D10-2673-0A4F-A036-EBC6B180B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528" y="1779989"/>
                <a:ext cx="2013557" cy="390748"/>
              </a:xfrm>
              <a:prstGeom prst="rect">
                <a:avLst/>
              </a:prstGeom>
              <a:blipFill>
                <a:blip r:embed="rId16"/>
                <a:stretch>
                  <a:fillRect l="-62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842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78CA41C0-AB66-0341-A09C-79985E72321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3502129"/>
                  </p:ext>
                </p:extLst>
              </p:nvPr>
            </p:nvGraphicFramePr>
            <p:xfrm>
              <a:off x="1464733" y="2052136"/>
              <a:ext cx="8859243" cy="2893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2817">
                      <a:extLst>
                        <a:ext uri="{9D8B030D-6E8A-4147-A177-3AD203B41FA5}">
                          <a16:colId xmlns:a16="http://schemas.microsoft.com/office/drawing/2014/main" val="2069344253"/>
                        </a:ext>
                      </a:extLst>
                    </a:gridCol>
                    <a:gridCol w="690029">
                      <a:extLst>
                        <a:ext uri="{9D8B030D-6E8A-4147-A177-3AD203B41FA5}">
                          <a16:colId xmlns:a16="http://schemas.microsoft.com/office/drawing/2014/main" val="1182796836"/>
                        </a:ext>
                      </a:extLst>
                    </a:gridCol>
                    <a:gridCol w="795030">
                      <a:extLst>
                        <a:ext uri="{9D8B030D-6E8A-4147-A177-3AD203B41FA5}">
                          <a16:colId xmlns:a16="http://schemas.microsoft.com/office/drawing/2014/main" val="3256857615"/>
                        </a:ext>
                      </a:extLst>
                    </a:gridCol>
                    <a:gridCol w="1074170">
                      <a:extLst>
                        <a:ext uri="{9D8B030D-6E8A-4147-A177-3AD203B41FA5}">
                          <a16:colId xmlns:a16="http://schemas.microsoft.com/office/drawing/2014/main" val="2209041975"/>
                        </a:ext>
                      </a:extLst>
                    </a:gridCol>
                    <a:gridCol w="1194096">
                      <a:extLst>
                        <a:ext uri="{9D8B030D-6E8A-4147-A177-3AD203B41FA5}">
                          <a16:colId xmlns:a16="http://schemas.microsoft.com/office/drawing/2014/main" val="1440589907"/>
                        </a:ext>
                      </a:extLst>
                    </a:gridCol>
                    <a:gridCol w="722402">
                      <a:extLst>
                        <a:ext uri="{9D8B030D-6E8A-4147-A177-3AD203B41FA5}">
                          <a16:colId xmlns:a16="http://schemas.microsoft.com/office/drawing/2014/main" val="3504751616"/>
                        </a:ext>
                      </a:extLst>
                    </a:gridCol>
                    <a:gridCol w="722402">
                      <a:extLst>
                        <a:ext uri="{9D8B030D-6E8A-4147-A177-3AD203B41FA5}">
                          <a16:colId xmlns:a16="http://schemas.microsoft.com/office/drawing/2014/main" val="991468489"/>
                        </a:ext>
                      </a:extLst>
                    </a:gridCol>
                    <a:gridCol w="769249">
                      <a:extLst>
                        <a:ext uri="{9D8B030D-6E8A-4147-A177-3AD203B41FA5}">
                          <a16:colId xmlns:a16="http://schemas.microsoft.com/office/drawing/2014/main" val="4151172947"/>
                        </a:ext>
                      </a:extLst>
                    </a:gridCol>
                    <a:gridCol w="914569">
                      <a:extLst>
                        <a:ext uri="{9D8B030D-6E8A-4147-A177-3AD203B41FA5}">
                          <a16:colId xmlns:a16="http://schemas.microsoft.com/office/drawing/2014/main" val="2158416955"/>
                        </a:ext>
                      </a:extLst>
                    </a:gridCol>
                    <a:gridCol w="604479">
                      <a:extLst>
                        <a:ext uri="{9D8B030D-6E8A-4147-A177-3AD203B41FA5}">
                          <a16:colId xmlns:a16="http://schemas.microsoft.com/office/drawing/2014/main" val="2584154309"/>
                        </a:ext>
                      </a:extLst>
                    </a:gridCol>
                  </a:tblGrid>
                  <a:tr h="419653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Category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𝒎𝒄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𝒎𝒄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𝒑𝒉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DS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index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en-US" altLang="zh-CN" b="1" dirty="0"/>
                        </a:p>
                      </a:txBody>
                      <a:tcPr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0660652"/>
                      </a:ext>
                    </a:extLst>
                  </a:tr>
                  <a:tr h="494747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SPA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6.5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-4103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-0.017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-1.7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8.4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-2.7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119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-6.6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1917196"/>
                      </a:ext>
                    </a:extLst>
                  </a:tr>
                  <a:tr h="494747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Photography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2.3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-4032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-2.4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-1.9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-2.9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-0.89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192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-1.4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4888404"/>
                      </a:ext>
                    </a:extLst>
                  </a:tr>
                  <a:tr h="494747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Casual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Dine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177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-0.000023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-0.48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3.4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0.13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-5.4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4634469"/>
                      </a:ext>
                    </a:extLst>
                  </a:tr>
                  <a:tr h="494747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Fine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Dine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137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0.00074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-0.12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0.13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-2.9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64170"/>
                      </a:ext>
                    </a:extLst>
                  </a:tr>
                  <a:tr h="494747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Movie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61643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78CA41C0-AB66-0341-A09C-79985E72321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3502129"/>
                  </p:ext>
                </p:extLst>
              </p:nvPr>
            </p:nvGraphicFramePr>
            <p:xfrm>
              <a:off x="1464733" y="2052136"/>
              <a:ext cx="8859243" cy="2893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2817">
                      <a:extLst>
                        <a:ext uri="{9D8B030D-6E8A-4147-A177-3AD203B41FA5}">
                          <a16:colId xmlns:a16="http://schemas.microsoft.com/office/drawing/2014/main" val="2069344253"/>
                        </a:ext>
                      </a:extLst>
                    </a:gridCol>
                    <a:gridCol w="690029">
                      <a:extLst>
                        <a:ext uri="{9D8B030D-6E8A-4147-A177-3AD203B41FA5}">
                          <a16:colId xmlns:a16="http://schemas.microsoft.com/office/drawing/2014/main" val="1182796836"/>
                        </a:ext>
                      </a:extLst>
                    </a:gridCol>
                    <a:gridCol w="795030">
                      <a:extLst>
                        <a:ext uri="{9D8B030D-6E8A-4147-A177-3AD203B41FA5}">
                          <a16:colId xmlns:a16="http://schemas.microsoft.com/office/drawing/2014/main" val="3256857615"/>
                        </a:ext>
                      </a:extLst>
                    </a:gridCol>
                    <a:gridCol w="1074170">
                      <a:extLst>
                        <a:ext uri="{9D8B030D-6E8A-4147-A177-3AD203B41FA5}">
                          <a16:colId xmlns:a16="http://schemas.microsoft.com/office/drawing/2014/main" val="2209041975"/>
                        </a:ext>
                      </a:extLst>
                    </a:gridCol>
                    <a:gridCol w="1194096">
                      <a:extLst>
                        <a:ext uri="{9D8B030D-6E8A-4147-A177-3AD203B41FA5}">
                          <a16:colId xmlns:a16="http://schemas.microsoft.com/office/drawing/2014/main" val="1440589907"/>
                        </a:ext>
                      </a:extLst>
                    </a:gridCol>
                    <a:gridCol w="722402">
                      <a:extLst>
                        <a:ext uri="{9D8B030D-6E8A-4147-A177-3AD203B41FA5}">
                          <a16:colId xmlns:a16="http://schemas.microsoft.com/office/drawing/2014/main" val="3504751616"/>
                        </a:ext>
                      </a:extLst>
                    </a:gridCol>
                    <a:gridCol w="722402">
                      <a:extLst>
                        <a:ext uri="{9D8B030D-6E8A-4147-A177-3AD203B41FA5}">
                          <a16:colId xmlns:a16="http://schemas.microsoft.com/office/drawing/2014/main" val="991468489"/>
                        </a:ext>
                      </a:extLst>
                    </a:gridCol>
                    <a:gridCol w="769249">
                      <a:extLst>
                        <a:ext uri="{9D8B030D-6E8A-4147-A177-3AD203B41FA5}">
                          <a16:colId xmlns:a16="http://schemas.microsoft.com/office/drawing/2014/main" val="4151172947"/>
                        </a:ext>
                      </a:extLst>
                    </a:gridCol>
                    <a:gridCol w="914569">
                      <a:extLst>
                        <a:ext uri="{9D8B030D-6E8A-4147-A177-3AD203B41FA5}">
                          <a16:colId xmlns:a16="http://schemas.microsoft.com/office/drawing/2014/main" val="2158416955"/>
                        </a:ext>
                      </a:extLst>
                    </a:gridCol>
                    <a:gridCol w="604479">
                      <a:extLst>
                        <a:ext uri="{9D8B030D-6E8A-4147-A177-3AD203B41FA5}">
                          <a16:colId xmlns:a16="http://schemas.microsoft.com/office/drawing/2014/main" val="2584154309"/>
                        </a:ext>
                      </a:extLst>
                    </a:gridCol>
                  </a:tblGrid>
                  <a:tr h="419653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Category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8182" t="-6061" r="-978182" b="-5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64516" t="-6061" r="-767742" b="-5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DS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index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0851" t="-6061" r="-315957" b="-5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10526" t="-6061" r="-421053" b="-5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10526" t="-6061" r="-321053" b="-5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5000" t="-6061" r="-205000" b="-5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4167" t="-6061" r="-70833" b="-5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6250" t="-6061" r="-6250" b="-5969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0660652"/>
                      </a:ext>
                    </a:extLst>
                  </a:tr>
                  <a:tr h="494747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SPA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6.5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-4103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-0.017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-1.7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8.4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-2.7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119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-6.6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1917196"/>
                      </a:ext>
                    </a:extLst>
                  </a:tr>
                  <a:tr h="494747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Photography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2.3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-4032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-2.4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-1.9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-2.9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-0.89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192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-1.4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4888404"/>
                      </a:ext>
                    </a:extLst>
                  </a:tr>
                  <a:tr h="494747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Casual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Dine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177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-0.000023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-0.48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3.4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0.13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-5.4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4634469"/>
                      </a:ext>
                    </a:extLst>
                  </a:tr>
                  <a:tr h="494747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Fine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Dine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137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0.00074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-0.12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0.13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-2.9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64170"/>
                      </a:ext>
                    </a:extLst>
                  </a:tr>
                  <a:tr h="494747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Movie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61643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B1BEC0-4BE1-164F-A9C5-13328125419B}"/>
                  </a:ext>
                </a:extLst>
              </p:cNvPr>
              <p:cNvSpPr txBox="1"/>
              <p:nvPr/>
            </p:nvSpPr>
            <p:spPr>
              <a:xfrm>
                <a:off x="1617689" y="1124262"/>
                <a:ext cx="7815216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(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)−(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B1BEC0-4BE1-164F-A9C5-133281254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89" y="1124262"/>
                <a:ext cx="7815216" cy="537519"/>
              </a:xfrm>
              <a:prstGeom prst="rect">
                <a:avLst/>
              </a:prstGeom>
              <a:blipFill>
                <a:blip r:embed="rId3"/>
                <a:stretch>
                  <a:fillRect l="-487" t="-6818" r="-974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2387A30-9C93-5844-8959-23FD005A209C}"/>
              </a:ext>
            </a:extLst>
          </p:cNvPr>
          <p:cNvSpPr txBox="1"/>
          <p:nvPr/>
        </p:nvSpPr>
        <p:spPr>
          <a:xfrm>
            <a:off x="1464733" y="5151213"/>
            <a:ext cx="565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Multiply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price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compare</a:t>
            </a:r>
            <a:r>
              <a:rPr lang="zh-CN" altLang="en-US" dirty="0"/>
              <a:t> </a:t>
            </a:r>
            <a:r>
              <a:rPr lang="en-US" altLang="zh-CN" dirty="0"/>
              <a:t>across</a:t>
            </a:r>
            <a:r>
              <a:rPr lang="zh-CN" altLang="en-US" dirty="0"/>
              <a:t> </a:t>
            </a:r>
            <a:r>
              <a:rPr lang="en-US" altLang="zh-CN" dirty="0"/>
              <a:t>industries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588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BAE25D17-AEC3-D44A-BF05-84F4801A817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30565419"/>
                  </p:ext>
                </p:extLst>
              </p:nvPr>
            </p:nvGraphicFramePr>
            <p:xfrm>
              <a:off x="1374422" y="1126447"/>
              <a:ext cx="9064551" cy="2893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2817">
                      <a:extLst>
                        <a:ext uri="{9D8B030D-6E8A-4147-A177-3AD203B41FA5}">
                          <a16:colId xmlns:a16="http://schemas.microsoft.com/office/drawing/2014/main" val="2069344253"/>
                        </a:ext>
                      </a:extLst>
                    </a:gridCol>
                    <a:gridCol w="755968">
                      <a:extLst>
                        <a:ext uri="{9D8B030D-6E8A-4147-A177-3AD203B41FA5}">
                          <a16:colId xmlns:a16="http://schemas.microsoft.com/office/drawing/2014/main" val="1182796836"/>
                        </a:ext>
                      </a:extLst>
                    </a:gridCol>
                    <a:gridCol w="795030">
                      <a:extLst>
                        <a:ext uri="{9D8B030D-6E8A-4147-A177-3AD203B41FA5}">
                          <a16:colId xmlns:a16="http://schemas.microsoft.com/office/drawing/2014/main" val="3256857615"/>
                        </a:ext>
                      </a:extLst>
                    </a:gridCol>
                    <a:gridCol w="1074170">
                      <a:extLst>
                        <a:ext uri="{9D8B030D-6E8A-4147-A177-3AD203B41FA5}">
                          <a16:colId xmlns:a16="http://schemas.microsoft.com/office/drawing/2014/main" val="2209041975"/>
                        </a:ext>
                      </a:extLst>
                    </a:gridCol>
                    <a:gridCol w="1057593">
                      <a:extLst>
                        <a:ext uri="{9D8B030D-6E8A-4147-A177-3AD203B41FA5}">
                          <a16:colId xmlns:a16="http://schemas.microsoft.com/office/drawing/2014/main" val="1440589907"/>
                        </a:ext>
                      </a:extLst>
                    </a:gridCol>
                    <a:gridCol w="941705">
                      <a:extLst>
                        <a:ext uri="{9D8B030D-6E8A-4147-A177-3AD203B41FA5}">
                          <a16:colId xmlns:a16="http://schemas.microsoft.com/office/drawing/2014/main" val="3504751616"/>
                        </a:ext>
                      </a:extLst>
                    </a:gridCol>
                    <a:gridCol w="722402">
                      <a:extLst>
                        <a:ext uri="{9D8B030D-6E8A-4147-A177-3AD203B41FA5}">
                          <a16:colId xmlns:a16="http://schemas.microsoft.com/office/drawing/2014/main" val="991468489"/>
                        </a:ext>
                      </a:extLst>
                    </a:gridCol>
                    <a:gridCol w="825818">
                      <a:extLst>
                        <a:ext uri="{9D8B030D-6E8A-4147-A177-3AD203B41FA5}">
                          <a16:colId xmlns:a16="http://schemas.microsoft.com/office/drawing/2014/main" val="4151172947"/>
                        </a:ext>
                      </a:extLst>
                    </a:gridCol>
                    <a:gridCol w="914569">
                      <a:extLst>
                        <a:ext uri="{9D8B030D-6E8A-4147-A177-3AD203B41FA5}">
                          <a16:colId xmlns:a16="http://schemas.microsoft.com/office/drawing/2014/main" val="2158416955"/>
                        </a:ext>
                      </a:extLst>
                    </a:gridCol>
                    <a:gridCol w="604479">
                      <a:extLst>
                        <a:ext uri="{9D8B030D-6E8A-4147-A177-3AD203B41FA5}">
                          <a16:colId xmlns:a16="http://schemas.microsoft.com/office/drawing/2014/main" val="2584154309"/>
                        </a:ext>
                      </a:extLst>
                    </a:gridCol>
                  </a:tblGrid>
                  <a:tr h="419653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Category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𝒎𝒄</m:t>
                                    </m:r>
                                  </m:e>
                                  <m:sub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𝒎𝒄</m:t>
                                    </m:r>
                                  </m:e>
                                  <m:sub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𝒑𝒉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DS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index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sub>
                                </m:sSub>
                                <m:r>
                                  <a:rPr lang="en-US" altLang="zh-CN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en-US" altLang="zh-CN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0660652"/>
                      </a:ext>
                    </a:extLst>
                  </a:tr>
                  <a:tr h="494747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Casual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Dine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0.021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-43.8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-3.08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-0.73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-1.00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0.78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4634469"/>
                      </a:ext>
                    </a:extLst>
                  </a:tr>
                  <a:tr h="494747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Fine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Dine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283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11.4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-0.06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-0.00015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-0.0082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-0.047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0.97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64170"/>
                      </a:ext>
                    </a:extLst>
                  </a:tr>
                  <a:tr h="494747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SPA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9089768"/>
                      </a:ext>
                    </a:extLst>
                  </a:tr>
                  <a:tr h="494747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Photography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86796"/>
                      </a:ext>
                    </a:extLst>
                  </a:tr>
                  <a:tr h="494747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Movie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61643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BAE25D17-AEC3-D44A-BF05-84F4801A817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30565419"/>
                  </p:ext>
                </p:extLst>
              </p:nvPr>
            </p:nvGraphicFramePr>
            <p:xfrm>
              <a:off x="1374422" y="1126447"/>
              <a:ext cx="9064551" cy="2893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2817">
                      <a:extLst>
                        <a:ext uri="{9D8B030D-6E8A-4147-A177-3AD203B41FA5}">
                          <a16:colId xmlns:a16="http://schemas.microsoft.com/office/drawing/2014/main" val="2069344253"/>
                        </a:ext>
                      </a:extLst>
                    </a:gridCol>
                    <a:gridCol w="755968">
                      <a:extLst>
                        <a:ext uri="{9D8B030D-6E8A-4147-A177-3AD203B41FA5}">
                          <a16:colId xmlns:a16="http://schemas.microsoft.com/office/drawing/2014/main" val="1182796836"/>
                        </a:ext>
                      </a:extLst>
                    </a:gridCol>
                    <a:gridCol w="795030">
                      <a:extLst>
                        <a:ext uri="{9D8B030D-6E8A-4147-A177-3AD203B41FA5}">
                          <a16:colId xmlns:a16="http://schemas.microsoft.com/office/drawing/2014/main" val="3256857615"/>
                        </a:ext>
                      </a:extLst>
                    </a:gridCol>
                    <a:gridCol w="1074170">
                      <a:extLst>
                        <a:ext uri="{9D8B030D-6E8A-4147-A177-3AD203B41FA5}">
                          <a16:colId xmlns:a16="http://schemas.microsoft.com/office/drawing/2014/main" val="2209041975"/>
                        </a:ext>
                      </a:extLst>
                    </a:gridCol>
                    <a:gridCol w="1057593">
                      <a:extLst>
                        <a:ext uri="{9D8B030D-6E8A-4147-A177-3AD203B41FA5}">
                          <a16:colId xmlns:a16="http://schemas.microsoft.com/office/drawing/2014/main" val="1440589907"/>
                        </a:ext>
                      </a:extLst>
                    </a:gridCol>
                    <a:gridCol w="941705">
                      <a:extLst>
                        <a:ext uri="{9D8B030D-6E8A-4147-A177-3AD203B41FA5}">
                          <a16:colId xmlns:a16="http://schemas.microsoft.com/office/drawing/2014/main" val="3504751616"/>
                        </a:ext>
                      </a:extLst>
                    </a:gridCol>
                    <a:gridCol w="722402">
                      <a:extLst>
                        <a:ext uri="{9D8B030D-6E8A-4147-A177-3AD203B41FA5}">
                          <a16:colId xmlns:a16="http://schemas.microsoft.com/office/drawing/2014/main" val="991468489"/>
                        </a:ext>
                      </a:extLst>
                    </a:gridCol>
                    <a:gridCol w="825818">
                      <a:extLst>
                        <a:ext uri="{9D8B030D-6E8A-4147-A177-3AD203B41FA5}">
                          <a16:colId xmlns:a16="http://schemas.microsoft.com/office/drawing/2014/main" val="4151172947"/>
                        </a:ext>
                      </a:extLst>
                    </a:gridCol>
                    <a:gridCol w="914569">
                      <a:extLst>
                        <a:ext uri="{9D8B030D-6E8A-4147-A177-3AD203B41FA5}">
                          <a16:colId xmlns:a16="http://schemas.microsoft.com/office/drawing/2014/main" val="2158416955"/>
                        </a:ext>
                      </a:extLst>
                    </a:gridCol>
                    <a:gridCol w="604479">
                      <a:extLst>
                        <a:ext uri="{9D8B030D-6E8A-4147-A177-3AD203B41FA5}">
                          <a16:colId xmlns:a16="http://schemas.microsoft.com/office/drawing/2014/main" val="2584154309"/>
                        </a:ext>
                      </a:extLst>
                    </a:gridCol>
                  </a:tblGrid>
                  <a:tr h="419653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Category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1667" t="-6061" r="-915000" b="-5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2581" t="-6061" r="-785484" b="-5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DS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index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0723" t="-6061" r="-384337" b="-5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9189" t="-6061" r="-331081" b="-5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29825" t="-6061" r="-329825" b="-5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15385" t="-6061" r="-189231" b="-5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26389" t="-6061" r="-70833" b="-5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89583" t="-6061" r="-6250" b="-5969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0660652"/>
                      </a:ext>
                    </a:extLst>
                  </a:tr>
                  <a:tr h="494747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Casual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Dine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0.021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-43.8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-3.08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-0.73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1.00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-1.00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0.78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4634469"/>
                      </a:ext>
                    </a:extLst>
                  </a:tr>
                  <a:tr h="494747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Fine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Dine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283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11.4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-0.06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-0.00015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-0.0082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-0.047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0.97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64170"/>
                      </a:ext>
                    </a:extLst>
                  </a:tr>
                  <a:tr h="494747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SPA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9089768"/>
                      </a:ext>
                    </a:extLst>
                  </a:tr>
                  <a:tr h="494747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Photography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86796"/>
                      </a:ext>
                    </a:extLst>
                  </a:tr>
                  <a:tr h="494747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Movie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61643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F74AFD8-E643-574D-9087-4EA97724E6A4}"/>
              </a:ext>
            </a:extLst>
          </p:cNvPr>
          <p:cNvSpPr txBox="1"/>
          <p:nvPr/>
        </p:nvSpPr>
        <p:spPr>
          <a:xfrm>
            <a:off x="2248348" y="4464424"/>
            <a:ext cx="750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Casual</a:t>
            </a:r>
            <a:r>
              <a:rPr lang="zh-CN" altLang="en-US" dirty="0"/>
              <a:t> </a:t>
            </a:r>
            <a:r>
              <a:rPr lang="en-US" altLang="zh-CN" dirty="0"/>
              <a:t>dine,</a:t>
            </a:r>
            <a:r>
              <a:rPr lang="zh-CN" altLang="en-US" dirty="0"/>
              <a:t> </a:t>
            </a:r>
            <a:r>
              <a:rPr lang="en-US" altLang="zh-CN" dirty="0"/>
              <a:t>holiday,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err="1"/>
              <a:t>theta_alphap</a:t>
            </a:r>
            <a:r>
              <a:rPr lang="en-US" altLang="zh-CN" dirty="0"/>
              <a:t>&lt;0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5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7BDB84-592D-F84C-B0F9-C6FA58156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61" y="480484"/>
            <a:ext cx="3744383" cy="2813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26C512-C0A5-F141-94FB-1BA41F6B2DA2}"/>
              </a:ext>
            </a:extLst>
          </p:cNvPr>
          <p:cNvSpPr txBox="1"/>
          <p:nvPr/>
        </p:nvSpPr>
        <p:spPr>
          <a:xfrm>
            <a:off x="1850315" y="1398494"/>
            <a:ext cx="12909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68%</a:t>
            </a:r>
            <a:r>
              <a:rPr lang="zh-CN" altLang="en-US" sz="1100" dirty="0"/>
              <a:t> </a:t>
            </a:r>
            <a:r>
              <a:rPr lang="en-US" altLang="zh-CN" sz="1100" dirty="0"/>
              <a:t>non</a:t>
            </a:r>
            <a:r>
              <a:rPr lang="zh-CN" altLang="en-US" sz="1100" dirty="0"/>
              <a:t> </a:t>
            </a:r>
            <a:r>
              <a:rPr lang="en-US" altLang="zh-CN" sz="1100" dirty="0"/>
              <a:t>trivial</a:t>
            </a:r>
            <a:r>
              <a:rPr lang="zh-CN" altLang="en-US" sz="1100" dirty="0"/>
              <a:t> </a:t>
            </a:r>
            <a:r>
              <a:rPr lang="en-US" altLang="zh-CN" sz="1100" dirty="0"/>
              <a:t>DS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3364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2A28-123A-9D43-B44C-0A513CE20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</a:t>
            </a:r>
            <a:r>
              <a:rPr lang="zh-CN" altLang="en-US" dirty="0"/>
              <a:t> </a:t>
            </a:r>
            <a:r>
              <a:rPr lang="en-US" altLang="zh-CN" dirty="0"/>
              <a:t>sensitivities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38E46-8065-FA4E-B389-30C6E9F6F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34" y="2085224"/>
            <a:ext cx="11176932" cy="397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55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80CC-21AE-2741-8057-475A5E66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designs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332E1-2760-E041-8DD2-4E88AA5E6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182" y="1436254"/>
            <a:ext cx="8252691" cy="4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3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9421-B525-CC43-BAD1-FBA5C5B4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Marginal</a:t>
            </a:r>
            <a:r>
              <a:rPr lang="zh-CN" altLang="en-US" dirty="0"/>
              <a:t> </a:t>
            </a:r>
            <a:r>
              <a:rPr lang="en-US" altLang="zh-CN" dirty="0"/>
              <a:t>costs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demand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7918B-A219-374C-99AF-7D7E833E1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112" y="2188508"/>
            <a:ext cx="12192000" cy="419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84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14DD5-8A06-BE42-971A-AF3301C2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75" y="-198294"/>
            <a:ext cx="10515600" cy="1325563"/>
          </a:xfrm>
        </p:spPr>
        <p:txBody>
          <a:bodyPr/>
          <a:lstStyle/>
          <a:p>
            <a:r>
              <a:rPr lang="en-US" altLang="zh-CN" dirty="0"/>
              <a:t>Mechanism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deals</a:t>
            </a:r>
            <a:r>
              <a:rPr lang="zh-CN" altLang="en-US" dirty="0"/>
              <a:t> </a:t>
            </a:r>
            <a:r>
              <a:rPr lang="en-US" altLang="zh-CN" dirty="0"/>
              <a:t>helping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gain</a:t>
            </a:r>
            <a:r>
              <a:rPr lang="zh-CN" altLang="en-US" dirty="0"/>
              <a:t> </a:t>
            </a:r>
            <a:r>
              <a:rPr lang="en-US" altLang="zh-CN" dirty="0"/>
              <a:t>profits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9ED95A-B220-9A48-809C-23F59D4ED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464"/>
            <a:ext cx="12192000" cy="4689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F66478-27CA-8A4B-B82C-B8674879E58E}"/>
              </a:ext>
            </a:extLst>
          </p:cNvPr>
          <p:cNvSpPr txBox="1"/>
          <p:nvPr/>
        </p:nvSpPr>
        <p:spPr>
          <a:xfrm>
            <a:off x="1884218" y="5273967"/>
            <a:ext cx="91070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demand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serve,</a:t>
            </a:r>
            <a:r>
              <a:rPr lang="zh-CN" altLang="en-US" dirty="0"/>
              <a:t> </a:t>
            </a:r>
            <a:r>
              <a:rPr lang="en-US" altLang="zh-CN" dirty="0"/>
              <a:t>indeed</a:t>
            </a:r>
            <a:r>
              <a:rPr lang="zh-CN" altLang="en-US" dirty="0"/>
              <a:t> </a:t>
            </a:r>
            <a:r>
              <a:rPr lang="en-US" altLang="zh-CN" dirty="0"/>
              <a:t>increase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discount</a:t>
            </a:r>
            <a:r>
              <a:rPr lang="zh-CN" altLang="en-US" dirty="0"/>
              <a:t> </a:t>
            </a:r>
            <a:r>
              <a:rPr lang="en-US" altLang="zh-CN" dirty="0"/>
              <a:t>services.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modeled</a:t>
            </a:r>
            <a:r>
              <a:rPr lang="zh-CN" altLang="en-US" dirty="0"/>
              <a:t> </a:t>
            </a:r>
            <a:r>
              <a:rPr lang="en-US" altLang="zh-CN" dirty="0"/>
              <a:t>full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discount</a:t>
            </a:r>
            <a:r>
              <a:rPr lang="zh-CN" altLang="en-US" dirty="0"/>
              <a:t> </a:t>
            </a:r>
            <a:r>
              <a:rPr lang="en-US" altLang="zh-CN" dirty="0"/>
              <a:t>demand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correlate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discount</a:t>
            </a:r>
            <a:r>
              <a:rPr lang="zh-CN" altLang="en-US" dirty="0"/>
              <a:t> </a:t>
            </a:r>
            <a:r>
              <a:rPr lang="en-US" altLang="zh-CN" dirty="0"/>
              <a:t>price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profit</a:t>
            </a:r>
            <a:r>
              <a:rPr lang="zh-CN" altLang="en-US" dirty="0"/>
              <a:t> </a:t>
            </a:r>
            <a:r>
              <a:rPr lang="en-US" altLang="zh-CN" dirty="0"/>
              <a:t>boost.</a:t>
            </a:r>
            <a:r>
              <a:rPr lang="zh-CN" altLang="en-US" dirty="0"/>
              <a:t> </a:t>
            </a:r>
            <a:r>
              <a:rPr lang="en-US" altLang="zh-CN" dirty="0"/>
              <a:t>Since,</a:t>
            </a:r>
            <a:r>
              <a:rPr lang="zh-CN" altLang="en-US" dirty="0"/>
              <a:t> </a:t>
            </a:r>
            <a:r>
              <a:rPr lang="en-US" altLang="zh-CN" dirty="0"/>
              <a:t>except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demand</a:t>
            </a:r>
            <a:r>
              <a:rPr lang="zh-CN" altLang="en-US" dirty="0"/>
              <a:t> </a:t>
            </a:r>
            <a:r>
              <a:rPr lang="en-US" altLang="zh-CN" dirty="0"/>
              <a:t>boost,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reallocation</a:t>
            </a:r>
            <a:r>
              <a:rPr lang="zh-CN" altLang="en-US" dirty="0"/>
              <a:t> </a:t>
            </a:r>
            <a:r>
              <a:rPr lang="en-US" altLang="zh-CN" dirty="0"/>
              <a:t>demand</a:t>
            </a:r>
            <a:r>
              <a:rPr lang="zh-CN" altLang="en-US" dirty="0"/>
              <a:t> </a:t>
            </a:r>
            <a:r>
              <a:rPr lang="en-US" altLang="zh-CN" dirty="0"/>
              <a:t>across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redemption</a:t>
            </a:r>
            <a:r>
              <a:rPr lang="zh-CN" altLang="en-US" dirty="0"/>
              <a:t> </a:t>
            </a:r>
            <a:r>
              <a:rPr lang="en-US" altLang="zh-CN" dirty="0"/>
              <a:t>time.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106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9718</TotalTime>
  <Words>418</Words>
  <Application>Microsoft Macintosh PowerPoint</Application>
  <PresentationFormat>Widescreen</PresentationFormat>
  <Paragraphs>111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Tracking Progress</vt:lpstr>
      <vt:lpstr>PowerPoint Presentation</vt:lpstr>
      <vt:lpstr>PowerPoint Presentation</vt:lpstr>
      <vt:lpstr>PowerPoint Presentation</vt:lpstr>
      <vt:lpstr>PowerPoint Presentation</vt:lpstr>
      <vt:lpstr>Customer sensitivities</vt:lpstr>
      <vt:lpstr>MAPE of optimal deal designs</vt:lpstr>
      <vt:lpstr>Marginal costs and demand</vt:lpstr>
      <vt:lpstr>Mechanism of deals helping to gain profits</vt:lpstr>
      <vt:lpstr>The three operational roles and the industry characteristics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Simin Li</dc:creator>
  <cp:lastModifiedBy>Simin Li</cp:lastModifiedBy>
  <cp:revision>57</cp:revision>
  <dcterms:created xsi:type="dcterms:W3CDTF">2020-10-05T02:56:12Z</dcterms:created>
  <dcterms:modified xsi:type="dcterms:W3CDTF">2020-11-09T16:57:13Z</dcterms:modified>
</cp:coreProperties>
</file>